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Roboto Condensed" panose="020B0604020202020204" charset="0"/>
      <p:regular r:id="rId10"/>
    </p:embeddedFont>
    <p:embeddedFont>
      <p:font typeface="Calibri" panose="020F0502020204030204" pitchFamily="34" charset="0"/>
      <p:regular r:id="rId11"/>
      <p:bold r:id="rId12"/>
      <p:italic r:id="rId13"/>
      <p:boldItalic r:id="rId14"/>
    </p:embeddedFont>
    <p:embeddedFont>
      <p:font typeface="Roboto Condensed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8.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926113" y="-477736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8917265" y="-8450056"/>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9332240" y="0"/>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046" r="-25046"/>
              </a:stretch>
            </a:blipFill>
          </p:spPr>
        </p:sp>
      </p:grpSp>
      <p:grpSp>
        <p:nvGrpSpPr>
          <p:cNvPr id="8" name="Group 8"/>
          <p:cNvGrpSpPr>
            <a:grpSpLocks noChangeAspect="1"/>
          </p:cNvGrpSpPr>
          <p:nvPr/>
        </p:nvGrpSpPr>
        <p:grpSpPr>
          <a:xfrm>
            <a:off x="8446077" y="2640449"/>
            <a:ext cx="4062386" cy="4062386"/>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r="-44205" b="-13137"/>
              </a:stretch>
            </a:blipFill>
          </p:spPr>
        </p:sp>
      </p:grpSp>
      <p:sp>
        <p:nvSpPr>
          <p:cNvPr id="11" name="Freeform 11"/>
          <p:cNvSpPr/>
          <p:nvPr/>
        </p:nvSpPr>
        <p:spPr>
          <a:xfrm rot="9675324">
            <a:off x="-1523214" y="5006317"/>
            <a:ext cx="24228392" cy="8121818"/>
          </a:xfrm>
          <a:custGeom>
            <a:avLst/>
            <a:gdLst/>
            <a:ahLst/>
            <a:cxnLst/>
            <a:rect l="l" t="t" r="r" b="b"/>
            <a:pathLst>
              <a:path w="24228392" h="8121818">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xmlns="" r:embed="rId7"/>
                </a:ext>
              </a:extLst>
            </a:blip>
            <a:stretch>
              <a:fillRect t="-46918"/>
            </a:stretch>
          </a:blipFill>
        </p:spPr>
      </p:sp>
      <p:sp>
        <p:nvSpPr>
          <p:cNvPr id="12" name="TextBox 12"/>
          <p:cNvSpPr txBox="1"/>
          <p:nvPr/>
        </p:nvSpPr>
        <p:spPr>
          <a:xfrm>
            <a:off x="863539" y="6384041"/>
            <a:ext cx="9007647" cy="1118839"/>
          </a:xfrm>
          <a:prstGeom prst="rect">
            <a:avLst/>
          </a:prstGeom>
        </p:spPr>
        <p:txBody>
          <a:bodyPr lIns="0" tIns="0" rIns="0" bIns="0" rtlCol="0" anchor="t">
            <a:spAutoFit/>
          </a:bodyPr>
          <a:lstStyle/>
          <a:p>
            <a:pPr>
              <a:lnSpc>
                <a:spcPts val="9067"/>
              </a:lnSpc>
            </a:pPr>
            <a:r>
              <a:rPr lang="en-US" sz="6476">
                <a:solidFill>
                  <a:srgbClr val="D9EAF3"/>
                </a:solidFill>
                <a:latin typeface="Roboto Condensed Bold"/>
              </a:rPr>
              <a:t>   les méthodes prévisibles</a:t>
            </a:r>
          </a:p>
        </p:txBody>
      </p:sp>
      <p:sp>
        <p:nvSpPr>
          <p:cNvPr id="13" name="TextBox 13"/>
          <p:cNvSpPr txBox="1"/>
          <p:nvPr/>
        </p:nvSpPr>
        <p:spPr>
          <a:xfrm>
            <a:off x="1028700" y="7293329"/>
            <a:ext cx="9448570" cy="1776731"/>
          </a:xfrm>
          <a:prstGeom prst="rect">
            <a:avLst/>
          </a:prstGeom>
        </p:spPr>
        <p:txBody>
          <a:bodyPr lIns="0" tIns="0" rIns="0" bIns="0" rtlCol="0" anchor="t">
            <a:spAutoFit/>
          </a:bodyPr>
          <a:lstStyle/>
          <a:p>
            <a:pPr>
              <a:lnSpc>
                <a:spcPts val="14419"/>
              </a:lnSpc>
            </a:pPr>
            <a:r>
              <a:rPr lang="en-US" sz="10299">
                <a:solidFill>
                  <a:srgbClr val="509FCB"/>
                </a:solidFill>
                <a:latin typeface="Roboto Condensed Bold"/>
              </a:rPr>
              <a:t>(Cascades, V , 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2332872" y="-377190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3927556" y="5052181"/>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xmlns="" r:embed="rId5"/>
                </a:ext>
              </a:extLst>
            </a:blip>
            <a:stretch>
              <a:fillRect t="-46918"/>
            </a:stretch>
          </a:blipFill>
        </p:spPr>
      </p:sp>
      <p:sp>
        <p:nvSpPr>
          <p:cNvPr id="4" name="Freeform 4"/>
          <p:cNvSpPr/>
          <p:nvPr/>
        </p:nvSpPr>
        <p:spPr>
          <a:xfrm rot="8803574">
            <a:off x="-2799256" y="4306228"/>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xmlns=""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xmlns="" r:embed="rId7"/>
                </a:ext>
              </a:extLst>
            </a:blip>
            <a:stretch>
              <a:fillRect b="-44624"/>
            </a:stretch>
          </a:blipFill>
        </p:spPr>
      </p:sp>
      <p:sp>
        <p:nvSpPr>
          <p:cNvPr id="6" name="TextBox 6"/>
          <p:cNvSpPr txBox="1"/>
          <p:nvPr/>
        </p:nvSpPr>
        <p:spPr>
          <a:xfrm>
            <a:off x="1554750" y="895350"/>
            <a:ext cx="8484300"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PLAN DE PRESENTATION</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Introduction </a:t>
            </a:r>
          </a:p>
        </p:txBody>
      </p:sp>
      <p:sp>
        <p:nvSpPr>
          <p:cNvPr id="8" name="TextBox 8"/>
          <p:cNvSpPr txBox="1"/>
          <p:nvPr/>
        </p:nvSpPr>
        <p:spPr>
          <a:xfrm>
            <a:off x="1554750" y="3658356"/>
            <a:ext cx="956888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La Méthode en Cascade (Waterfall)</a:t>
            </a:r>
          </a:p>
        </p:txBody>
      </p:sp>
      <p:sp>
        <p:nvSpPr>
          <p:cNvPr id="9" name="TextBox 9"/>
          <p:cNvSpPr txBox="1"/>
          <p:nvPr/>
        </p:nvSpPr>
        <p:spPr>
          <a:xfrm>
            <a:off x="1554750" y="4975981"/>
            <a:ext cx="928574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Les Étapes de la Méthode en Cascade</a:t>
            </a:r>
          </a:p>
        </p:txBody>
      </p:sp>
      <p:sp>
        <p:nvSpPr>
          <p:cNvPr id="10" name="TextBox 10"/>
          <p:cNvSpPr txBox="1"/>
          <p:nvPr/>
        </p:nvSpPr>
        <p:spPr>
          <a:xfrm>
            <a:off x="1554750" y="6293606"/>
            <a:ext cx="9096994"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04.Méthode en V (V-Model)</a:t>
            </a:r>
          </a:p>
        </p:txBody>
      </p:sp>
      <p:sp>
        <p:nvSpPr>
          <p:cNvPr id="11" name="TextBox 11"/>
          <p:cNvSpPr txBox="1"/>
          <p:nvPr/>
        </p:nvSpPr>
        <p:spPr>
          <a:xfrm>
            <a:off x="1554750" y="7611232"/>
            <a:ext cx="7589250"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05.Modèle en Y (Y-Model)</a:t>
            </a:r>
          </a:p>
        </p:txBody>
      </p:sp>
      <p:sp>
        <p:nvSpPr>
          <p:cNvPr id="12" name="TextBox 12"/>
          <p:cNvSpPr txBox="1"/>
          <p:nvPr/>
        </p:nvSpPr>
        <p:spPr>
          <a:xfrm>
            <a:off x="1554750" y="8928857"/>
            <a:ext cx="7589250" cy="679450"/>
          </a:xfrm>
          <a:prstGeom prst="rect">
            <a:avLst/>
          </a:prstGeom>
        </p:spPr>
        <p:txBody>
          <a:bodyPr lIns="0" tIns="0" rIns="0" bIns="0" rtlCol="0" anchor="t">
            <a:spAutoFit/>
          </a:bodyPr>
          <a:lstStyle/>
          <a:p>
            <a:pPr>
              <a:lnSpc>
                <a:spcPts val="5599"/>
              </a:lnSpc>
            </a:pPr>
            <a:r>
              <a:rPr lang="en-US" sz="3999" dirty="0">
                <a:solidFill>
                  <a:srgbClr val="B6E4FD"/>
                </a:solidFill>
                <a:latin typeface="Roboto Condensed"/>
              </a:rPr>
              <a:t>05.Conclusion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xmlns="" r:embed="rId3"/>
                </a:ext>
              </a:extLst>
            </a:blip>
            <a:stretch>
              <a:fillRect t="-46918"/>
            </a:stretch>
          </a:blipFill>
        </p:spPr>
      </p:sp>
      <p:grpSp>
        <p:nvGrpSpPr>
          <p:cNvPr id="3" name="Group 3"/>
          <p:cNvGrpSpPr>
            <a:grpSpLocks noChangeAspect="1"/>
          </p:cNvGrpSpPr>
          <p:nvPr/>
        </p:nvGrpSpPr>
        <p:grpSpPr>
          <a:xfrm>
            <a:off x="1220958" y="1730199"/>
            <a:ext cx="6965682" cy="6965682"/>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572" r="-24572"/>
              </a:stretch>
            </a:blipFill>
          </p:spPr>
        </p:sp>
      </p:grpSp>
      <p:sp>
        <p:nvSpPr>
          <p:cNvPr id="6" name="Freeform 6"/>
          <p:cNvSpPr/>
          <p:nvPr/>
        </p:nvSpPr>
        <p:spPr>
          <a:xfrm rot="8803574">
            <a:off x="-3229007" y="4942016"/>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xmlns="" r:embed="rId6"/>
                </a:ext>
              </a:extLst>
            </a:blip>
            <a:stretch>
              <a:fillRect b="-44624"/>
            </a:stretch>
          </a:blipFill>
        </p:spPr>
      </p:sp>
      <p:sp>
        <p:nvSpPr>
          <p:cNvPr id="7" name="Freeform 7"/>
          <p:cNvSpPr/>
          <p:nvPr/>
        </p:nvSpPr>
        <p:spPr>
          <a:xfrm rot="-5639383">
            <a:off x="-2623104" y="-3403514"/>
            <a:ext cx="8106264" cy="6807027"/>
          </a:xfrm>
          <a:custGeom>
            <a:avLst/>
            <a:gdLst/>
            <a:ahLst/>
            <a:cxnLst/>
            <a:rect l="l" t="t" r="r" b="b"/>
            <a:pathLst>
              <a:path w="8106264" h="6807027">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xmlns="" r:embed="rId6"/>
                </a:ext>
              </a:extLst>
            </a:blip>
            <a:stretch>
              <a:fillRect b="-81120"/>
            </a:stretch>
          </a:blipFill>
        </p:spPr>
      </p:sp>
      <p:sp>
        <p:nvSpPr>
          <p:cNvPr id="8" name="TextBox 8"/>
          <p:cNvSpPr txBox="1"/>
          <p:nvPr/>
        </p:nvSpPr>
        <p:spPr>
          <a:xfrm>
            <a:off x="8795563" y="2312823"/>
            <a:ext cx="4947920"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Introduction</a:t>
            </a:r>
          </a:p>
        </p:txBody>
      </p:sp>
      <p:sp>
        <p:nvSpPr>
          <p:cNvPr id="9" name="TextBox 9"/>
          <p:cNvSpPr txBox="1"/>
          <p:nvPr/>
        </p:nvSpPr>
        <p:spPr>
          <a:xfrm>
            <a:off x="8795563" y="3841440"/>
            <a:ext cx="9205875" cy="2667000"/>
          </a:xfrm>
          <a:prstGeom prst="rect">
            <a:avLst/>
          </a:prstGeom>
        </p:spPr>
        <p:txBody>
          <a:bodyPr lIns="0" tIns="0" rIns="0" bIns="0" rtlCol="0" anchor="t">
            <a:spAutoFit/>
          </a:bodyPr>
          <a:lstStyle/>
          <a:p>
            <a:pPr>
              <a:lnSpc>
                <a:spcPts val="4200"/>
              </a:lnSpc>
            </a:pPr>
            <a:r>
              <a:rPr lang="en-US" sz="3000">
                <a:solidFill>
                  <a:srgbClr val="FFFFFF"/>
                </a:solidFill>
                <a:latin typeface="Roboto Condensed"/>
              </a:rPr>
              <a:t>La gestion de projet est une discipline cruciale pour garantir le succès des initiatives, et il existe diverses méthodes pour la mettre en œuvre. Cette présentation se concentrera sur la methode agile prévisible: la méthode en cascade (Waterfall) et la méthode en V,et  méthode en  Y</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xmlns="" r:embed="rId3"/>
                </a:ext>
              </a:extLst>
            </a:blip>
            <a:stretch>
              <a:fillRect t="-46918"/>
            </a:stretch>
          </a:blipFill>
        </p:spPr>
      </p:sp>
      <p:grpSp>
        <p:nvGrpSpPr>
          <p:cNvPr id="3" name="Group 3"/>
          <p:cNvGrpSpPr/>
          <p:nvPr/>
        </p:nvGrpSpPr>
        <p:grpSpPr>
          <a:xfrm>
            <a:off x="1028700" y="3224145"/>
            <a:ext cx="16230600" cy="6714509"/>
            <a:chOff x="0" y="0"/>
            <a:chExt cx="4274726" cy="1768430"/>
          </a:xfrm>
        </p:grpSpPr>
        <p:sp>
          <p:nvSpPr>
            <p:cNvPr id="4" name="Freeform 4"/>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1405250" y="6581400"/>
            <a:ext cx="921777" cy="921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71123" y="6581400"/>
            <a:ext cx="921777" cy="9217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658798" y="6581400"/>
            <a:ext cx="921777" cy="9217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851877" y="895350"/>
            <a:ext cx="14024241"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Qu’est ce que la methode en cascade?</a:t>
            </a:r>
          </a:p>
        </p:txBody>
      </p:sp>
      <p:sp>
        <p:nvSpPr>
          <p:cNvPr id="18" name="TextBox 18"/>
          <p:cNvSpPr txBox="1"/>
          <p:nvPr/>
        </p:nvSpPr>
        <p:spPr>
          <a:xfrm>
            <a:off x="2488301" y="6664464"/>
            <a:ext cx="4751325" cy="533400"/>
          </a:xfrm>
          <a:prstGeom prst="rect">
            <a:avLst/>
          </a:prstGeom>
        </p:spPr>
        <p:txBody>
          <a:bodyPr lIns="0" tIns="0" rIns="0" bIns="0" rtlCol="0" anchor="t">
            <a:spAutoFit/>
          </a:bodyPr>
          <a:lstStyle/>
          <a:p>
            <a:pPr>
              <a:lnSpc>
                <a:spcPts val="4200"/>
              </a:lnSpc>
            </a:pPr>
            <a:r>
              <a:rPr lang="en-US" sz="3000">
                <a:solidFill>
                  <a:srgbClr val="B6E4FD"/>
                </a:solidFill>
                <a:latin typeface="Roboto Condensed"/>
              </a:rPr>
              <a:t>PRINCIPE 1</a:t>
            </a:r>
          </a:p>
        </p:txBody>
      </p:sp>
      <p:sp>
        <p:nvSpPr>
          <p:cNvPr id="19" name="TextBox 19"/>
          <p:cNvSpPr txBox="1"/>
          <p:nvPr/>
        </p:nvSpPr>
        <p:spPr>
          <a:xfrm>
            <a:off x="7569090" y="6664464"/>
            <a:ext cx="3842709" cy="533400"/>
          </a:xfrm>
          <a:prstGeom prst="rect">
            <a:avLst/>
          </a:prstGeom>
        </p:spPr>
        <p:txBody>
          <a:bodyPr lIns="0" tIns="0" rIns="0" bIns="0" rtlCol="0" anchor="t">
            <a:spAutoFit/>
          </a:bodyPr>
          <a:lstStyle/>
          <a:p>
            <a:pPr>
              <a:lnSpc>
                <a:spcPts val="4200"/>
              </a:lnSpc>
            </a:pPr>
            <a:r>
              <a:rPr lang="en-US" sz="3000">
                <a:solidFill>
                  <a:srgbClr val="B6E4FD"/>
                </a:solidFill>
                <a:latin typeface="Roboto Condensed"/>
              </a:rPr>
              <a:t>PRINCIPE 2</a:t>
            </a:r>
          </a:p>
        </p:txBody>
      </p:sp>
      <p:sp>
        <p:nvSpPr>
          <p:cNvPr id="20" name="TextBox 20"/>
          <p:cNvSpPr txBox="1"/>
          <p:nvPr/>
        </p:nvSpPr>
        <p:spPr>
          <a:xfrm>
            <a:off x="12743228" y="6664464"/>
            <a:ext cx="4132890" cy="533400"/>
          </a:xfrm>
          <a:prstGeom prst="rect">
            <a:avLst/>
          </a:prstGeom>
        </p:spPr>
        <p:txBody>
          <a:bodyPr lIns="0" tIns="0" rIns="0" bIns="0" rtlCol="0" anchor="t">
            <a:spAutoFit/>
          </a:bodyPr>
          <a:lstStyle/>
          <a:p>
            <a:pPr>
              <a:lnSpc>
                <a:spcPts val="4200"/>
              </a:lnSpc>
            </a:pPr>
            <a:r>
              <a:rPr lang="en-US" sz="3000">
                <a:solidFill>
                  <a:srgbClr val="B6E4FD"/>
                </a:solidFill>
                <a:latin typeface="Roboto Condensed"/>
              </a:rPr>
              <a:t>PRINCIPE 3</a:t>
            </a:r>
          </a:p>
        </p:txBody>
      </p:sp>
      <p:sp>
        <p:nvSpPr>
          <p:cNvPr id="21" name="TextBox 21"/>
          <p:cNvSpPr txBox="1"/>
          <p:nvPr/>
        </p:nvSpPr>
        <p:spPr>
          <a:xfrm>
            <a:off x="1243976" y="6664464"/>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01</a:t>
            </a:r>
          </a:p>
        </p:txBody>
      </p:sp>
      <p:sp>
        <p:nvSpPr>
          <p:cNvPr id="22" name="TextBox 22"/>
          <p:cNvSpPr txBox="1"/>
          <p:nvPr/>
        </p:nvSpPr>
        <p:spPr>
          <a:xfrm>
            <a:off x="6309849" y="6664464"/>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02</a:t>
            </a:r>
          </a:p>
        </p:txBody>
      </p:sp>
      <p:sp>
        <p:nvSpPr>
          <p:cNvPr id="23" name="TextBox 23"/>
          <p:cNvSpPr txBox="1"/>
          <p:nvPr/>
        </p:nvSpPr>
        <p:spPr>
          <a:xfrm>
            <a:off x="11497524" y="6664464"/>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03</a:t>
            </a:r>
          </a:p>
        </p:txBody>
      </p:sp>
      <p:sp>
        <p:nvSpPr>
          <p:cNvPr id="24" name="TextBox 24"/>
          <p:cNvSpPr txBox="1"/>
          <p:nvPr/>
        </p:nvSpPr>
        <p:spPr>
          <a:xfrm>
            <a:off x="1393150" y="3713554"/>
            <a:ext cx="15585642" cy="2133600"/>
          </a:xfrm>
          <a:prstGeom prst="rect">
            <a:avLst/>
          </a:prstGeom>
        </p:spPr>
        <p:txBody>
          <a:bodyPr lIns="0" tIns="0" rIns="0" bIns="0" rtlCol="0" anchor="t">
            <a:spAutoFit/>
          </a:bodyPr>
          <a:lstStyle/>
          <a:p>
            <a:pPr algn="ctr">
              <a:lnSpc>
                <a:spcPts val="4200"/>
              </a:lnSpc>
            </a:pPr>
            <a:r>
              <a:rPr lang="en-US" sz="3000">
                <a:solidFill>
                  <a:srgbClr val="FFFFFF"/>
                </a:solidFill>
                <a:latin typeface="Roboto Condensed"/>
              </a:rPr>
              <a:t>Le principe de la méthode en cascade est simple. On découpe le projet en plusieurs phases. L’équipe projet doit terminer une phase avant de pouvoir passer à la suivante. Ce qui fait sa différence avec d’autres méthodologies, c’est qu’il n’est plus possible de revenir sur une phase lorsque celle-ci est terminée et bien évidemment, validée par le client.</a:t>
            </a:r>
          </a:p>
        </p:txBody>
      </p:sp>
      <p:sp>
        <p:nvSpPr>
          <p:cNvPr id="25" name="TextBox 25"/>
          <p:cNvSpPr txBox="1"/>
          <p:nvPr/>
        </p:nvSpPr>
        <p:spPr>
          <a:xfrm>
            <a:off x="1866139" y="7604209"/>
            <a:ext cx="4294815" cy="1600200"/>
          </a:xfrm>
          <a:prstGeom prst="rect">
            <a:avLst/>
          </a:prstGeom>
        </p:spPr>
        <p:txBody>
          <a:bodyPr lIns="0" tIns="0" rIns="0" bIns="0" rtlCol="0" anchor="t">
            <a:spAutoFit/>
          </a:bodyPr>
          <a:lstStyle/>
          <a:p>
            <a:pPr>
              <a:lnSpc>
                <a:spcPts val="4200"/>
              </a:lnSpc>
            </a:pPr>
            <a:r>
              <a:rPr lang="en-US" sz="3000">
                <a:solidFill>
                  <a:srgbClr val="FFFFFF"/>
                </a:solidFill>
                <a:latin typeface="Roboto Condensed"/>
              </a:rPr>
              <a:t>La production des livrables définis au tout début du projet</a:t>
            </a:r>
          </a:p>
        </p:txBody>
      </p:sp>
      <p:sp>
        <p:nvSpPr>
          <p:cNvPr id="26" name="TextBox 26"/>
          <p:cNvSpPr txBox="1"/>
          <p:nvPr/>
        </p:nvSpPr>
        <p:spPr>
          <a:xfrm>
            <a:off x="6932011" y="7604209"/>
            <a:ext cx="4294815" cy="2133600"/>
          </a:xfrm>
          <a:prstGeom prst="rect">
            <a:avLst/>
          </a:prstGeom>
        </p:spPr>
        <p:txBody>
          <a:bodyPr lIns="0" tIns="0" rIns="0" bIns="0" rtlCol="0" anchor="t">
            <a:spAutoFit/>
          </a:bodyPr>
          <a:lstStyle/>
          <a:p>
            <a:pPr>
              <a:lnSpc>
                <a:spcPts val="4200"/>
              </a:lnSpc>
            </a:pPr>
            <a:r>
              <a:rPr lang="en-US" sz="3000">
                <a:solidFill>
                  <a:srgbClr val="FFFFFF"/>
                </a:solidFill>
                <a:latin typeface="Roboto Condensed"/>
              </a:rPr>
              <a:t> La livraison de ces livrables à une date précise et définie lors du cadrage du projet</a:t>
            </a:r>
          </a:p>
          <a:p>
            <a:pPr>
              <a:lnSpc>
                <a:spcPts val="4200"/>
              </a:lnSpc>
            </a:pPr>
            <a:r>
              <a:rPr lang="en-US" sz="3000">
                <a:solidFill>
                  <a:srgbClr val="FFFFFF"/>
                </a:solidFill>
                <a:latin typeface="Roboto Condensed"/>
              </a:rPr>
              <a:t>.</a:t>
            </a:r>
          </a:p>
        </p:txBody>
      </p:sp>
      <p:sp>
        <p:nvSpPr>
          <p:cNvPr id="27" name="TextBox 27"/>
          <p:cNvSpPr txBox="1"/>
          <p:nvPr/>
        </p:nvSpPr>
        <p:spPr>
          <a:xfrm>
            <a:off x="12741849" y="7286764"/>
            <a:ext cx="4431726" cy="3262630"/>
          </a:xfrm>
          <a:prstGeom prst="rect">
            <a:avLst/>
          </a:prstGeom>
        </p:spPr>
        <p:txBody>
          <a:bodyPr lIns="0" tIns="0" rIns="0" bIns="0" rtlCol="0" anchor="t">
            <a:spAutoFit/>
          </a:bodyPr>
          <a:lstStyle/>
          <a:p>
            <a:pPr>
              <a:lnSpc>
                <a:spcPts val="3640"/>
              </a:lnSpc>
            </a:pPr>
            <a:r>
              <a:rPr lang="en-US" sz="2600">
                <a:solidFill>
                  <a:srgbClr val="FFFFFF"/>
                </a:solidFill>
                <a:latin typeface="Roboto Condensed"/>
              </a:rPr>
              <a:t>La phase ne se termine que lorsque cette dernière a été vérifiée puis validée. Si un client n’est pas satisfait d’un livrable, l’équipe devra le retravailler jusqu’à ce qu’il soit parfait.</a:t>
            </a:r>
          </a:p>
          <a:p>
            <a:pPr>
              <a:lnSpc>
                <a:spcPts val="4200"/>
              </a:lnSpc>
            </a:pPr>
            <a:endParaRPr lang="en-US" sz="2600">
              <a:solidFill>
                <a:srgbClr val="FFFFFF"/>
              </a:solidFill>
              <a:latin typeface="Roboto Condense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AutoShape 2"/>
          <p:cNvSpPr/>
          <p:nvPr/>
        </p:nvSpPr>
        <p:spPr>
          <a:xfrm>
            <a:off x="8343818" y="4550192"/>
            <a:ext cx="1685469" cy="76200"/>
          </a:xfrm>
          <a:prstGeom prst="line">
            <a:avLst/>
          </a:prstGeom>
          <a:ln w="76200" cap="flat">
            <a:solidFill>
              <a:srgbClr val="457DA4"/>
            </a:solidFill>
            <a:prstDash val="solid"/>
            <a:headEnd type="none" w="sm" len="sm"/>
            <a:tailEnd type="none" w="sm" len="sm"/>
          </a:ln>
        </p:spPr>
      </p:sp>
      <p:sp>
        <p:nvSpPr>
          <p:cNvPr id="3" name="Freeform 3"/>
          <p:cNvSpPr/>
          <p:nvPr/>
        </p:nvSpPr>
        <p:spPr>
          <a:xfrm>
            <a:off x="1028700" y="400964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9144000" y="400964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1531864" y="1246050"/>
            <a:ext cx="14927336" cy="3371215"/>
          </a:xfrm>
          <a:prstGeom prst="rect">
            <a:avLst/>
          </a:prstGeom>
        </p:spPr>
        <p:txBody>
          <a:bodyPr lIns="0" tIns="0" rIns="0" bIns="0" rtlCol="0" anchor="t">
            <a:spAutoFit/>
          </a:bodyPr>
          <a:lstStyle/>
          <a:p>
            <a:pPr algn="ctr">
              <a:lnSpc>
                <a:spcPts val="8959"/>
              </a:lnSpc>
            </a:pPr>
            <a:r>
              <a:rPr lang="en-US" sz="6399">
                <a:solidFill>
                  <a:srgbClr val="D9EAF3"/>
                </a:solidFill>
                <a:latin typeface="Roboto Condensed Bold"/>
              </a:rPr>
              <a:t>Le cycle de développement en cascade peut donc respecter le schéma suivant :</a:t>
            </a:r>
          </a:p>
          <a:p>
            <a:pPr algn="ctr">
              <a:lnSpc>
                <a:spcPts val="8959"/>
              </a:lnSpc>
            </a:pPr>
            <a:endParaRPr lang="en-US" sz="6399">
              <a:solidFill>
                <a:srgbClr val="D9EAF3"/>
              </a:solidFill>
              <a:latin typeface="Roboto Condensed Bold"/>
            </a:endParaRPr>
          </a:p>
        </p:txBody>
      </p:sp>
      <p:grpSp>
        <p:nvGrpSpPr>
          <p:cNvPr id="6" name="Group 6"/>
          <p:cNvGrpSpPr/>
          <p:nvPr/>
        </p:nvGrpSpPr>
        <p:grpSpPr>
          <a:xfrm>
            <a:off x="1028700" y="5381625"/>
            <a:ext cx="2640975" cy="3822784"/>
            <a:chOff x="0" y="0"/>
            <a:chExt cx="695566" cy="1006824"/>
          </a:xfrm>
        </p:grpSpPr>
        <p:sp>
          <p:nvSpPr>
            <p:cNvPr id="7" name="Freeform 7"/>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764642" y="5381625"/>
            <a:ext cx="2640975" cy="3822784"/>
            <a:chOff x="0" y="0"/>
            <a:chExt cx="695566" cy="1006824"/>
          </a:xfrm>
        </p:grpSpPr>
        <p:sp>
          <p:nvSpPr>
            <p:cNvPr id="10" name="Freeform 10"/>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503025" y="5381625"/>
            <a:ext cx="2640975" cy="3822784"/>
            <a:chOff x="0" y="0"/>
            <a:chExt cx="695566" cy="1006824"/>
          </a:xfrm>
        </p:grpSpPr>
        <p:sp>
          <p:nvSpPr>
            <p:cNvPr id="13" name="Freeform 13"/>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239250" y="5381625"/>
            <a:ext cx="2640975" cy="3822784"/>
            <a:chOff x="0" y="0"/>
            <a:chExt cx="695566" cy="1006824"/>
          </a:xfrm>
        </p:grpSpPr>
        <p:sp>
          <p:nvSpPr>
            <p:cNvPr id="16" name="Freeform 16"/>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975475" y="5381625"/>
            <a:ext cx="2640975" cy="3822784"/>
            <a:chOff x="0" y="0"/>
            <a:chExt cx="695566" cy="1006824"/>
          </a:xfrm>
        </p:grpSpPr>
        <p:sp>
          <p:nvSpPr>
            <p:cNvPr id="19" name="Freeform 19"/>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20" name="TextBox 20"/>
            <p:cNvSpPr txBox="1"/>
            <p:nvPr/>
          </p:nvSpPr>
          <p:spPr>
            <a:xfrm>
              <a:off x="0" y="28575"/>
              <a:ext cx="812800" cy="784225"/>
            </a:xfrm>
            <a:prstGeom prst="rect">
              <a:avLst/>
            </a:prstGeom>
          </p:spPr>
          <p:txBody>
            <a:bodyPr lIns="63500" tIns="63500" rIns="63500" bIns="63500" rtlCol="0" anchor="ctr"/>
            <a:lstStyle/>
            <a:p>
              <a:pPr algn="ctr">
                <a:lnSpc>
                  <a:spcPts val="1937"/>
                </a:lnSpc>
              </a:pPr>
              <a:endParaRPr/>
            </a:p>
          </p:txBody>
        </p:sp>
      </p:grpSp>
      <p:grpSp>
        <p:nvGrpSpPr>
          <p:cNvPr id="21" name="Group 21"/>
          <p:cNvGrpSpPr/>
          <p:nvPr/>
        </p:nvGrpSpPr>
        <p:grpSpPr>
          <a:xfrm>
            <a:off x="14711701" y="5381625"/>
            <a:ext cx="2640975" cy="3822784"/>
            <a:chOff x="0" y="0"/>
            <a:chExt cx="695566" cy="1006824"/>
          </a:xfrm>
        </p:grpSpPr>
        <p:sp>
          <p:nvSpPr>
            <p:cNvPr id="22" name="Freeform 22"/>
            <p:cNvSpPr/>
            <p:nvPr/>
          </p:nvSpPr>
          <p:spPr>
            <a:xfrm>
              <a:off x="0" y="0"/>
              <a:ext cx="695565" cy="1006824"/>
            </a:xfrm>
            <a:custGeom>
              <a:avLst/>
              <a:gdLst/>
              <a:ahLst/>
              <a:cxnLst/>
              <a:rect l="l" t="t" r="r" b="b"/>
              <a:pathLst>
                <a:path w="695565" h="1006824">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2891802">
            <a:off x="12756262" y="-2004946"/>
            <a:ext cx="6551852" cy="7093980"/>
          </a:xfrm>
          <a:custGeom>
            <a:avLst/>
            <a:gdLst/>
            <a:ahLst/>
            <a:cxnLst/>
            <a:rect l="l" t="t" r="r" b="b"/>
            <a:pathLst>
              <a:path w="6551852" h="7093980">
                <a:moveTo>
                  <a:pt x="0" y="0"/>
                </a:moveTo>
                <a:lnTo>
                  <a:pt x="6551852" y="0"/>
                </a:lnTo>
                <a:lnTo>
                  <a:pt x="6551852" y="7093980"/>
                </a:lnTo>
                <a:lnTo>
                  <a:pt x="0" y="7093980"/>
                </a:lnTo>
                <a:lnTo>
                  <a:pt x="0" y="0"/>
                </a:lnTo>
                <a:close/>
              </a:path>
            </a:pathLst>
          </a:custGeom>
          <a:blipFill>
            <a:blip r:embed="rId4">
              <a:extLst>
                <a:ext uri="{96DAC541-7B7A-43D3-8B79-37D633B846F1}">
                  <asvg:svgBlip xmlns:asvg="http://schemas.microsoft.com/office/drawing/2016/SVG/main" xmlns="" r:embed="rId5"/>
                </a:ext>
              </a:extLst>
            </a:blip>
            <a:stretch>
              <a:fillRect t="-19497" b="-20970"/>
            </a:stretch>
          </a:blipFill>
        </p:spPr>
      </p:sp>
      <p:sp>
        <p:nvSpPr>
          <p:cNvPr id="25" name="Freeform 25"/>
          <p:cNvSpPr/>
          <p:nvPr/>
        </p:nvSpPr>
        <p:spPr>
          <a:xfrm rot="-5400000" flipV="1">
            <a:off x="-224291" y="-3565228"/>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xmlns="" r:embed="rId5"/>
                </a:ext>
              </a:extLst>
            </a:blip>
            <a:stretch>
              <a:fillRect t="-40468"/>
            </a:stretch>
          </a:blipFill>
        </p:spPr>
      </p:sp>
      <p:sp>
        <p:nvSpPr>
          <p:cNvPr id="26" name="TextBox 26"/>
          <p:cNvSpPr txBox="1"/>
          <p:nvPr/>
        </p:nvSpPr>
        <p:spPr>
          <a:xfrm>
            <a:off x="1531864" y="5706486"/>
            <a:ext cx="1634647" cy="2632676"/>
          </a:xfrm>
          <a:prstGeom prst="rect">
            <a:avLst/>
          </a:prstGeom>
        </p:spPr>
        <p:txBody>
          <a:bodyPr lIns="0" tIns="0" rIns="0" bIns="0" rtlCol="0" anchor="t">
            <a:spAutoFit/>
          </a:bodyPr>
          <a:lstStyle/>
          <a:p>
            <a:pPr algn="ctr">
              <a:lnSpc>
                <a:spcPts val="4341"/>
              </a:lnSpc>
            </a:pPr>
            <a:r>
              <a:rPr lang="en-US" sz="3101">
                <a:solidFill>
                  <a:srgbClr val="FFFFFF"/>
                </a:solidFill>
                <a:latin typeface="Roboto Condensed"/>
              </a:rPr>
              <a:t>  CADRAGE DU PROJET</a:t>
            </a:r>
          </a:p>
          <a:p>
            <a:pPr algn="ctr">
              <a:lnSpc>
                <a:spcPts val="3641"/>
              </a:lnSpc>
            </a:pPr>
            <a:r>
              <a:rPr lang="en-US" sz="2601">
                <a:solidFill>
                  <a:srgbClr val="FFFFFF"/>
                </a:solidFill>
                <a:latin typeface="Roboto Condensed"/>
              </a:rPr>
              <a:t>  </a:t>
            </a:r>
          </a:p>
        </p:txBody>
      </p:sp>
      <p:sp>
        <p:nvSpPr>
          <p:cNvPr id="27" name="TextBox 27"/>
          <p:cNvSpPr txBox="1"/>
          <p:nvPr/>
        </p:nvSpPr>
        <p:spPr>
          <a:xfrm>
            <a:off x="3568065" y="6481169"/>
            <a:ext cx="2533405" cy="1626236"/>
          </a:xfrm>
          <a:prstGeom prst="rect">
            <a:avLst/>
          </a:prstGeom>
        </p:spPr>
        <p:txBody>
          <a:bodyPr lIns="0" tIns="0" rIns="0" bIns="0" rtlCol="0" anchor="t">
            <a:spAutoFit/>
          </a:bodyPr>
          <a:lstStyle/>
          <a:p>
            <a:pPr algn="ctr">
              <a:lnSpc>
                <a:spcPts val="4339"/>
              </a:lnSpc>
            </a:pPr>
            <a:r>
              <a:rPr lang="en-US" sz="3099">
                <a:solidFill>
                  <a:srgbClr val="FFFFFF"/>
                </a:solidFill>
                <a:latin typeface="Roboto Condensed"/>
              </a:rPr>
              <a:t>CONCEPTION GÉNÉRALE</a:t>
            </a:r>
          </a:p>
          <a:p>
            <a:pPr algn="ctr">
              <a:lnSpc>
                <a:spcPts val="4339"/>
              </a:lnSpc>
            </a:pPr>
            <a:endParaRPr lang="en-US" sz="3099">
              <a:solidFill>
                <a:srgbClr val="FFFFFF"/>
              </a:solidFill>
              <a:latin typeface="Roboto Condensed"/>
            </a:endParaRPr>
          </a:p>
        </p:txBody>
      </p:sp>
      <p:sp>
        <p:nvSpPr>
          <p:cNvPr id="28" name="TextBox 28"/>
          <p:cNvSpPr txBox="1"/>
          <p:nvPr/>
        </p:nvSpPr>
        <p:spPr>
          <a:xfrm>
            <a:off x="6371255" y="6441799"/>
            <a:ext cx="2533405" cy="1626236"/>
          </a:xfrm>
          <a:prstGeom prst="rect">
            <a:avLst/>
          </a:prstGeom>
        </p:spPr>
        <p:txBody>
          <a:bodyPr lIns="0" tIns="0" rIns="0" bIns="0" rtlCol="0" anchor="t">
            <a:spAutoFit/>
          </a:bodyPr>
          <a:lstStyle/>
          <a:p>
            <a:pPr algn="ctr">
              <a:lnSpc>
                <a:spcPts val="4339"/>
              </a:lnSpc>
            </a:pPr>
            <a:r>
              <a:rPr lang="en-US" sz="3099">
                <a:solidFill>
                  <a:srgbClr val="FFFFFF"/>
                </a:solidFill>
                <a:latin typeface="Roboto Condensed"/>
              </a:rPr>
              <a:t> Conception détaillée</a:t>
            </a:r>
          </a:p>
          <a:p>
            <a:pPr algn="ctr">
              <a:lnSpc>
                <a:spcPts val="4339"/>
              </a:lnSpc>
            </a:pPr>
            <a:endParaRPr lang="en-US" sz="3099">
              <a:solidFill>
                <a:srgbClr val="FFFFFF"/>
              </a:solidFill>
              <a:latin typeface="Roboto Condensed"/>
            </a:endParaRPr>
          </a:p>
        </p:txBody>
      </p:sp>
      <p:sp>
        <p:nvSpPr>
          <p:cNvPr id="29" name="TextBox 29"/>
          <p:cNvSpPr txBox="1"/>
          <p:nvPr/>
        </p:nvSpPr>
        <p:spPr>
          <a:xfrm>
            <a:off x="9109235" y="6713262"/>
            <a:ext cx="2533405" cy="2169161"/>
          </a:xfrm>
          <a:prstGeom prst="rect">
            <a:avLst/>
          </a:prstGeom>
        </p:spPr>
        <p:txBody>
          <a:bodyPr lIns="0" tIns="0" rIns="0" bIns="0" rtlCol="0" anchor="t">
            <a:spAutoFit/>
          </a:bodyPr>
          <a:lstStyle/>
          <a:p>
            <a:pPr algn="ctr">
              <a:lnSpc>
                <a:spcPts val="4339"/>
              </a:lnSpc>
            </a:pPr>
            <a:r>
              <a:rPr lang="en-US" sz="3099">
                <a:solidFill>
                  <a:srgbClr val="FFFFFF"/>
                </a:solidFill>
                <a:latin typeface="Roboto Condensed"/>
              </a:rPr>
              <a:t> Production</a:t>
            </a:r>
          </a:p>
          <a:p>
            <a:pPr algn="ctr">
              <a:lnSpc>
                <a:spcPts val="4339"/>
              </a:lnSpc>
            </a:pPr>
            <a:endParaRPr lang="en-US" sz="3099">
              <a:solidFill>
                <a:srgbClr val="FFFFFF"/>
              </a:solidFill>
              <a:latin typeface="Roboto Condensed"/>
            </a:endParaRPr>
          </a:p>
          <a:p>
            <a:pPr algn="ctr">
              <a:lnSpc>
                <a:spcPts val="4339"/>
              </a:lnSpc>
            </a:pPr>
            <a:r>
              <a:rPr lang="en-US" sz="3099">
                <a:solidFill>
                  <a:srgbClr val="FFFFFF"/>
                </a:solidFill>
                <a:latin typeface="Roboto Condensed"/>
              </a:rPr>
              <a:t> </a:t>
            </a:r>
          </a:p>
          <a:p>
            <a:pPr algn="ctr">
              <a:lnSpc>
                <a:spcPts val="4339"/>
              </a:lnSpc>
            </a:pPr>
            <a:endParaRPr lang="en-US" sz="3099">
              <a:solidFill>
                <a:srgbClr val="FFFFFF"/>
              </a:solidFill>
              <a:latin typeface="Roboto Condensed"/>
            </a:endParaRPr>
          </a:p>
        </p:txBody>
      </p:sp>
      <p:sp>
        <p:nvSpPr>
          <p:cNvPr id="30" name="TextBox 30"/>
          <p:cNvSpPr txBox="1"/>
          <p:nvPr/>
        </p:nvSpPr>
        <p:spPr>
          <a:xfrm>
            <a:off x="11880225" y="6481169"/>
            <a:ext cx="2533405" cy="1083311"/>
          </a:xfrm>
          <a:prstGeom prst="rect">
            <a:avLst/>
          </a:prstGeom>
        </p:spPr>
        <p:txBody>
          <a:bodyPr lIns="0" tIns="0" rIns="0" bIns="0" rtlCol="0" anchor="t">
            <a:spAutoFit/>
          </a:bodyPr>
          <a:lstStyle/>
          <a:p>
            <a:pPr algn="ctr">
              <a:lnSpc>
                <a:spcPts val="4339"/>
              </a:lnSpc>
            </a:pPr>
            <a:r>
              <a:rPr lang="en-US" sz="3099" spc="167">
                <a:solidFill>
                  <a:srgbClr val="FFFFFF"/>
                </a:solidFill>
                <a:latin typeface="Roboto Condensed"/>
              </a:rPr>
              <a:t> Tests et corrections</a:t>
            </a:r>
          </a:p>
        </p:txBody>
      </p:sp>
      <p:sp>
        <p:nvSpPr>
          <p:cNvPr id="31" name="TextBox 31"/>
          <p:cNvSpPr txBox="1"/>
          <p:nvPr/>
        </p:nvSpPr>
        <p:spPr>
          <a:xfrm>
            <a:off x="14725895" y="6713262"/>
            <a:ext cx="2533405" cy="540386"/>
          </a:xfrm>
          <a:prstGeom prst="rect">
            <a:avLst/>
          </a:prstGeom>
        </p:spPr>
        <p:txBody>
          <a:bodyPr lIns="0" tIns="0" rIns="0" bIns="0" rtlCol="0" anchor="t">
            <a:spAutoFit/>
          </a:bodyPr>
          <a:lstStyle/>
          <a:p>
            <a:pPr algn="ctr">
              <a:lnSpc>
                <a:spcPts val="4339"/>
              </a:lnSpc>
            </a:pPr>
            <a:r>
              <a:rPr lang="en-US" sz="3099">
                <a:solidFill>
                  <a:srgbClr val="FFFFFF"/>
                </a:solidFill>
                <a:latin typeface="Roboto Condensed"/>
              </a:rPr>
              <a:t>LIVRAISON</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xmlns="" r:embed="rId5"/>
                </a:ext>
              </a:extLst>
            </a:blip>
            <a:stretch>
              <a:fillRect t="-40468"/>
            </a:stretch>
          </a:blipFill>
        </p:spPr>
      </p:sp>
      <p:sp>
        <p:nvSpPr>
          <p:cNvPr id="4" name="Freeform 4"/>
          <p:cNvSpPr/>
          <p:nvPr/>
        </p:nvSpPr>
        <p:spPr>
          <a:xfrm>
            <a:off x="6766462" y="3120893"/>
            <a:ext cx="11285503" cy="4869091"/>
          </a:xfrm>
          <a:custGeom>
            <a:avLst/>
            <a:gdLst/>
            <a:ahLst/>
            <a:cxnLst/>
            <a:rect l="l" t="t" r="r" b="b"/>
            <a:pathLst>
              <a:path w="11285503" h="4869091">
                <a:moveTo>
                  <a:pt x="0" y="0"/>
                </a:moveTo>
                <a:lnTo>
                  <a:pt x="11285503" y="0"/>
                </a:lnTo>
                <a:lnTo>
                  <a:pt x="11285503" y="4869091"/>
                </a:lnTo>
                <a:lnTo>
                  <a:pt x="0" y="4869091"/>
                </a:lnTo>
                <a:lnTo>
                  <a:pt x="0" y="0"/>
                </a:lnTo>
                <a:close/>
              </a:path>
            </a:pathLst>
          </a:custGeom>
          <a:blipFill>
            <a:blip r:embed="rId6"/>
            <a:stretch>
              <a:fillRect/>
            </a:stretch>
          </a:blipFill>
        </p:spPr>
      </p:sp>
      <p:sp>
        <p:nvSpPr>
          <p:cNvPr id="5" name="TextBox 5"/>
          <p:cNvSpPr txBox="1"/>
          <p:nvPr/>
        </p:nvSpPr>
        <p:spPr>
          <a:xfrm>
            <a:off x="238858" y="1026961"/>
            <a:ext cx="4947920"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Methode V</a:t>
            </a:r>
          </a:p>
        </p:txBody>
      </p:sp>
      <p:sp>
        <p:nvSpPr>
          <p:cNvPr id="6" name="TextBox 6"/>
          <p:cNvSpPr txBox="1"/>
          <p:nvPr/>
        </p:nvSpPr>
        <p:spPr>
          <a:xfrm>
            <a:off x="238858" y="2302941"/>
            <a:ext cx="6527605" cy="7199630"/>
          </a:xfrm>
          <a:prstGeom prst="rect">
            <a:avLst/>
          </a:prstGeom>
        </p:spPr>
        <p:txBody>
          <a:bodyPr lIns="0" tIns="0" rIns="0" bIns="0" rtlCol="0" anchor="t">
            <a:spAutoFit/>
          </a:bodyPr>
          <a:lstStyle/>
          <a:p>
            <a:pPr>
              <a:lnSpc>
                <a:spcPts val="3220"/>
              </a:lnSpc>
            </a:pPr>
            <a:r>
              <a:rPr lang="en-US" sz="2300">
                <a:solidFill>
                  <a:srgbClr val="FFFFFF"/>
                </a:solidFill>
                <a:latin typeface="Roboto Condensed"/>
              </a:rPr>
              <a:t>Le cycle en V en gestion de projet découle du modèle en cascade théorisé dans les années 1970, qui permet de représenter des processus de développement de manière linéaire et en phases successives.</a:t>
            </a:r>
          </a:p>
          <a:p>
            <a:pPr>
              <a:lnSpc>
                <a:spcPts val="3220"/>
              </a:lnSpc>
            </a:pPr>
            <a:endParaRPr lang="en-US" sz="2300">
              <a:solidFill>
                <a:srgbClr val="FFFFFF"/>
              </a:solidFill>
              <a:latin typeface="Roboto Condensed"/>
            </a:endParaRPr>
          </a:p>
          <a:p>
            <a:pPr>
              <a:lnSpc>
                <a:spcPts val="3220"/>
              </a:lnSpc>
            </a:pPr>
            <a:r>
              <a:rPr lang="en-US" sz="2300">
                <a:solidFill>
                  <a:srgbClr val="FFFFFF"/>
                </a:solidFill>
                <a:latin typeface="Roboto Condensed"/>
              </a:rPr>
              <a:t>Ce mode de gestion de projet a été développé dans les années 1980 et appliqué au champ des projets industriels, puis étendu aux projets informatiques. Il a été remis en cause à partir du début des années 2000, sous l’effet de l’accélération des changements technologiques, favorisant davantage les méthodes dites « agiles ».</a:t>
            </a:r>
          </a:p>
          <a:p>
            <a:pPr>
              <a:lnSpc>
                <a:spcPts val="3220"/>
              </a:lnSpc>
            </a:pPr>
            <a:endParaRPr lang="en-US" sz="2300">
              <a:solidFill>
                <a:srgbClr val="FFFFFF"/>
              </a:solidFill>
              <a:latin typeface="Roboto Condensed"/>
            </a:endParaRPr>
          </a:p>
          <a:p>
            <a:pPr>
              <a:lnSpc>
                <a:spcPts val="3220"/>
              </a:lnSpc>
            </a:pPr>
            <a:r>
              <a:rPr lang="en-US" sz="2300">
                <a:solidFill>
                  <a:srgbClr val="FFFFFF"/>
                </a:solidFill>
                <a:latin typeface="Roboto Condensed"/>
              </a:rPr>
              <a:t>La lettre V fait référence à la vision schématique de ce cycle, qui prend la forme d’un V : une phase descendante suivie d’une phase ascendante. Le cycle en V associe à chaque phase de réalisation une phase de validation, comme l’illustre le schéma ci-dessous :</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400696" y="-7507212"/>
            <a:ext cx="10696161" cy="10174724"/>
          </a:xfrm>
          <a:custGeom>
            <a:avLst/>
            <a:gdLst/>
            <a:ahLst/>
            <a:cxnLst/>
            <a:rect l="l" t="t" r="r" b="b"/>
            <a:pathLst>
              <a:path w="10696161" h="10174724">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xmlns="" r:embed="rId5"/>
                </a:ext>
              </a:extLst>
            </a:blip>
            <a:stretch>
              <a:fillRect t="-46918"/>
            </a:stretch>
          </a:blipFill>
        </p:spPr>
      </p:sp>
      <p:sp>
        <p:nvSpPr>
          <p:cNvPr id="4" name="Freeform 4"/>
          <p:cNvSpPr/>
          <p:nvPr/>
        </p:nvSpPr>
        <p:spPr>
          <a:xfrm>
            <a:off x="7741901" y="1372591"/>
            <a:ext cx="9969351" cy="8031963"/>
          </a:xfrm>
          <a:custGeom>
            <a:avLst/>
            <a:gdLst/>
            <a:ahLst/>
            <a:cxnLst/>
            <a:rect l="l" t="t" r="r" b="b"/>
            <a:pathLst>
              <a:path w="9969351" h="8031963">
                <a:moveTo>
                  <a:pt x="0" y="0"/>
                </a:moveTo>
                <a:lnTo>
                  <a:pt x="9969351" y="0"/>
                </a:lnTo>
                <a:lnTo>
                  <a:pt x="9969351" y="8031963"/>
                </a:lnTo>
                <a:lnTo>
                  <a:pt x="0" y="8031963"/>
                </a:lnTo>
                <a:lnTo>
                  <a:pt x="0" y="0"/>
                </a:lnTo>
                <a:close/>
              </a:path>
            </a:pathLst>
          </a:custGeom>
          <a:blipFill>
            <a:blip r:embed="rId6"/>
            <a:stretch>
              <a:fillRect t="-1255" b="-1255"/>
            </a:stretch>
          </a:blipFill>
        </p:spPr>
      </p:sp>
      <p:sp>
        <p:nvSpPr>
          <p:cNvPr id="5" name="TextBox 5"/>
          <p:cNvSpPr txBox="1"/>
          <p:nvPr/>
        </p:nvSpPr>
        <p:spPr>
          <a:xfrm>
            <a:off x="645337" y="895350"/>
            <a:ext cx="3837370"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Methode Y</a:t>
            </a:r>
          </a:p>
        </p:txBody>
      </p:sp>
      <p:sp>
        <p:nvSpPr>
          <p:cNvPr id="6" name="TextBox 6"/>
          <p:cNvSpPr txBox="1"/>
          <p:nvPr/>
        </p:nvSpPr>
        <p:spPr>
          <a:xfrm>
            <a:off x="503771" y="1942465"/>
            <a:ext cx="6527605" cy="10473690"/>
          </a:xfrm>
          <a:prstGeom prst="rect">
            <a:avLst/>
          </a:prstGeom>
        </p:spPr>
        <p:txBody>
          <a:bodyPr lIns="0" tIns="0" rIns="0" bIns="0" rtlCol="0" anchor="t">
            <a:spAutoFit/>
          </a:bodyPr>
          <a:lstStyle/>
          <a:p>
            <a:pPr>
              <a:lnSpc>
                <a:spcPts val="3360"/>
              </a:lnSpc>
            </a:pPr>
            <a:endParaRPr/>
          </a:p>
          <a:p>
            <a:pPr>
              <a:lnSpc>
                <a:spcPts val="3360"/>
              </a:lnSpc>
            </a:pPr>
            <a:r>
              <a:rPr lang="en-US" sz="2400">
                <a:solidFill>
                  <a:srgbClr val="FFFFFF"/>
                </a:solidFill>
                <a:latin typeface="Roboto Condensed"/>
              </a:rPr>
              <a:t>Combinaison de V-Model et Cycle de vie en Spiral : Intègre des éléments de planification et d'adaptabilité.</a:t>
            </a:r>
          </a:p>
          <a:p>
            <a:pPr>
              <a:lnSpc>
                <a:spcPts val="3360"/>
              </a:lnSpc>
            </a:pPr>
            <a:r>
              <a:rPr lang="en-US" sz="2400">
                <a:solidFill>
                  <a:srgbClr val="FFFFFF"/>
                </a:solidFill>
                <a:latin typeface="Roboto Condensed"/>
              </a:rPr>
              <a:t>Séquentiel mais itératif : Implique une série de phases linéaires (comme V-Model) mais permet des itérations et des révisions.</a:t>
            </a:r>
          </a:p>
          <a:p>
            <a:pPr>
              <a:lnSpc>
                <a:spcPts val="3360"/>
              </a:lnSpc>
            </a:pPr>
            <a:r>
              <a:rPr lang="en-US" sz="2400">
                <a:solidFill>
                  <a:srgbClr val="FFFFFF"/>
                </a:solidFill>
                <a:latin typeface="Roboto Condensed"/>
              </a:rPr>
              <a:t>Tests progressifs : Chaque phase de développement est accompagnée de tests correspondants, et les tests sont progressivement étendus au fur et à mesure du développement.</a:t>
            </a:r>
          </a:p>
          <a:p>
            <a:pPr>
              <a:lnSpc>
                <a:spcPts val="3360"/>
              </a:lnSpc>
            </a:pPr>
            <a:r>
              <a:rPr lang="en-US" sz="2400">
                <a:solidFill>
                  <a:srgbClr val="FFFFFF"/>
                </a:solidFill>
                <a:latin typeface="Roboto Condensed"/>
              </a:rPr>
              <a:t>Meilleure flexibilité que la cascade pure : Permet des ajustements et des itérations basés sur les retours des phases précédentes.</a:t>
            </a:r>
          </a:p>
          <a:p>
            <a:pPr>
              <a:lnSpc>
                <a:spcPts val="3360"/>
              </a:lnSpc>
            </a:pPr>
            <a:r>
              <a:rPr lang="en-US" sz="2400">
                <a:solidFill>
                  <a:srgbClr val="FFFFFF"/>
                </a:solidFill>
                <a:latin typeface="Roboto Condensed"/>
              </a:rPr>
              <a:t>Ces méthodes prévisibles sont générAalement utilisées dans des projets où les exigences sont relativement stables et bien comprises dès le début. Cependant, elles peuvent rencontrer des difficultés lorsqu'il s'agit de gérer des exigences changeantes ou des besoins évoluant en cours de projet.</a:t>
            </a:r>
          </a:p>
          <a:p>
            <a:pPr>
              <a:lnSpc>
                <a:spcPts val="3360"/>
              </a:lnSpc>
            </a:pPr>
            <a:endParaRPr lang="en-US" sz="2400">
              <a:solidFill>
                <a:srgbClr val="FFFFFF"/>
              </a:solidFill>
              <a:latin typeface="Roboto Condensed"/>
            </a:endParaRPr>
          </a:p>
          <a:p>
            <a:pPr>
              <a:lnSpc>
                <a:spcPts val="3360"/>
              </a:lnSpc>
            </a:pPr>
            <a:endParaRPr lang="en-US" sz="2400">
              <a:solidFill>
                <a:srgbClr val="FFFFFF"/>
              </a:solidFill>
              <a:latin typeface="Roboto Condensed"/>
            </a:endParaRPr>
          </a:p>
          <a:p>
            <a:pPr>
              <a:lnSpc>
                <a:spcPts val="3360"/>
              </a:lnSpc>
            </a:pPr>
            <a:endParaRPr lang="en-US" sz="2400">
              <a:solidFill>
                <a:srgbClr val="FFFFFF"/>
              </a:solidFill>
              <a:latin typeface="Roboto Condensed"/>
            </a:endParaRPr>
          </a:p>
          <a:p>
            <a:pPr>
              <a:lnSpc>
                <a:spcPts val="3360"/>
              </a:lnSpc>
            </a:pPr>
            <a:endParaRPr lang="en-US" sz="2400">
              <a:solidFill>
                <a:srgbClr val="FFFFFF"/>
              </a:solidFill>
              <a:latin typeface="Roboto Condensed"/>
            </a:endParaRPr>
          </a:p>
          <a:p>
            <a:pPr>
              <a:lnSpc>
                <a:spcPts val="3360"/>
              </a:lnSpc>
            </a:pPr>
            <a:endParaRPr lang="en-US" sz="2400">
              <a:solidFill>
                <a:srgbClr val="FFFFFF"/>
              </a:solidFill>
              <a:latin typeface="Roboto Condensed"/>
            </a:endParaRPr>
          </a:p>
          <a:p>
            <a:pPr>
              <a:lnSpc>
                <a:spcPts val="3360"/>
              </a:lnSpc>
            </a:pPr>
            <a:r>
              <a:rPr lang="en-US" sz="2400">
                <a:solidFill>
                  <a:srgbClr val="FFFFFF"/>
                </a:solidFill>
                <a:latin typeface="Roboto Condensed"/>
              </a:rPr>
              <a:t>Regenerate</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7094373">
            <a:off x="-2002877" y="4965986"/>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xmlns="" r:embed="rId3"/>
                </a:ext>
              </a:extLst>
            </a:blip>
            <a:stretch>
              <a:fillRect t="-40468"/>
            </a:stretch>
          </a:blipFill>
        </p:spPr>
      </p:sp>
      <p:sp>
        <p:nvSpPr>
          <p:cNvPr id="3" name="Freeform 3"/>
          <p:cNvSpPr/>
          <p:nvPr/>
        </p:nvSpPr>
        <p:spPr>
          <a:xfrm rot="-5400000">
            <a:off x="11585676" y="-3476898"/>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xmlns="" r:embed="rId3"/>
                </a:ext>
              </a:extLst>
            </a:blip>
            <a:stretch>
              <a:fillRect t="-40468"/>
            </a:stretch>
          </a:blipFill>
        </p:spPr>
      </p:sp>
      <p:sp>
        <p:nvSpPr>
          <p:cNvPr id="4" name="Freeform 4"/>
          <p:cNvSpPr/>
          <p:nvPr/>
        </p:nvSpPr>
        <p:spPr>
          <a:xfrm>
            <a:off x="826442" y="1584305"/>
            <a:ext cx="8146731" cy="7118390"/>
          </a:xfrm>
          <a:custGeom>
            <a:avLst/>
            <a:gdLst/>
            <a:ahLst/>
            <a:cxnLst/>
            <a:rect l="l" t="t" r="r" b="b"/>
            <a:pathLst>
              <a:path w="8146731" h="7118390">
                <a:moveTo>
                  <a:pt x="0" y="0"/>
                </a:moveTo>
                <a:lnTo>
                  <a:pt x="8146731" y="0"/>
                </a:lnTo>
                <a:lnTo>
                  <a:pt x="8146731" y="7118390"/>
                </a:lnTo>
                <a:lnTo>
                  <a:pt x="0" y="7118390"/>
                </a:lnTo>
                <a:lnTo>
                  <a:pt x="0" y="0"/>
                </a:lnTo>
                <a:close/>
              </a:path>
            </a:pathLst>
          </a:custGeom>
          <a:blipFill>
            <a:blip r:embed="rId4"/>
            <a:stretch>
              <a:fillRect l="-8978" r="-22169"/>
            </a:stretch>
          </a:blipFill>
        </p:spPr>
      </p:sp>
      <p:sp>
        <p:nvSpPr>
          <p:cNvPr id="5" name="TextBox 5"/>
          <p:cNvSpPr txBox="1"/>
          <p:nvPr/>
        </p:nvSpPr>
        <p:spPr>
          <a:xfrm>
            <a:off x="10147401" y="1957217"/>
            <a:ext cx="5075242" cy="1104265"/>
          </a:xfrm>
          <a:prstGeom prst="rect">
            <a:avLst/>
          </a:prstGeom>
        </p:spPr>
        <p:txBody>
          <a:bodyPr lIns="0" tIns="0" rIns="0" bIns="0" rtlCol="0" anchor="t">
            <a:spAutoFit/>
          </a:bodyPr>
          <a:lstStyle/>
          <a:p>
            <a:pPr algn="r">
              <a:lnSpc>
                <a:spcPts val="8959"/>
              </a:lnSpc>
            </a:pPr>
            <a:r>
              <a:rPr lang="en-US" sz="6399">
                <a:solidFill>
                  <a:srgbClr val="509FCB"/>
                </a:solidFill>
                <a:latin typeface="Roboto Condensed Bold"/>
              </a:rPr>
              <a:t>Conclusion</a:t>
            </a:r>
          </a:p>
        </p:txBody>
      </p:sp>
      <p:sp>
        <p:nvSpPr>
          <p:cNvPr id="6" name="TextBox 6"/>
          <p:cNvSpPr txBox="1"/>
          <p:nvPr/>
        </p:nvSpPr>
        <p:spPr>
          <a:xfrm>
            <a:off x="9350683" y="3232391"/>
            <a:ext cx="8769070" cy="4267200"/>
          </a:xfrm>
          <a:prstGeom prst="rect">
            <a:avLst/>
          </a:prstGeom>
        </p:spPr>
        <p:txBody>
          <a:bodyPr lIns="0" tIns="0" rIns="0" bIns="0" rtlCol="0" anchor="t">
            <a:spAutoFit/>
          </a:bodyPr>
          <a:lstStyle/>
          <a:p>
            <a:pPr algn="ctr">
              <a:lnSpc>
                <a:spcPts val="4200"/>
              </a:lnSpc>
            </a:pPr>
            <a:r>
              <a:rPr lang="en-US" sz="3000">
                <a:solidFill>
                  <a:srgbClr val="FFFFFF"/>
                </a:solidFill>
                <a:latin typeface="Roboto Condensed"/>
              </a:rPr>
              <a:t>En fin de compte, une gestion de projet réussie ne dépend pas seulement de la méthode choisie, mais aussi de la compréhension des besoins du projet, de la collaboration d'équipe, de la communication et de la capacité à s'adapter rapidement aux changements. Quelle que soit la méthode choisie, la flexibilité et l'adaptabilité restent des compétences essentielles pour gérer efficacement les projets dans notre monde en constante évolution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TotalTime>
  <Words>627</Words>
  <Application>Microsoft Office PowerPoint</Application>
  <PresentationFormat>Personnalisé</PresentationFormat>
  <Paragraphs>54</Paragraphs>
  <Slides>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Arial</vt:lpstr>
      <vt:lpstr>Roboto Condensed</vt:lpstr>
      <vt:lpstr>Calibri</vt:lpstr>
      <vt:lpstr>Roboto Condensed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Whale And Gull Grey Modern Technology Project Proposal Presentation</dc:title>
  <cp:lastModifiedBy>Maher Fattouh</cp:lastModifiedBy>
  <cp:revision>3</cp:revision>
  <dcterms:created xsi:type="dcterms:W3CDTF">2006-08-16T00:00:00Z</dcterms:created>
  <dcterms:modified xsi:type="dcterms:W3CDTF">2023-11-22T08:59:33Z</dcterms:modified>
  <dc:identifier>DAFww_4lfYc</dc:identifier>
</cp:coreProperties>
</file>